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Montserrat" panose="020F0502020204030204" pitchFamily="2" charset="0"/>
      <p:regular r:id="rId12"/>
      <p:bold r:id="rId13"/>
      <p:italic r:id="rId14"/>
      <p:boldItalic r:id="rId15"/>
    </p:embeddedFont>
    <p:embeddedFont>
      <p:font typeface="Montserrat Medium" panose="020F0502020204030204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828" y="4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e0df32e1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34e0df32e1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e0df32e1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4e0df32e1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e0df32e1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34e0df32e1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e0df32e1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34e0df32e1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e624bff2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34e624bff2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7766891" y="-772909"/>
            <a:ext cx="10521109" cy="11989868"/>
          </a:xfrm>
          <a:custGeom>
            <a:avLst/>
            <a:gdLst/>
            <a:ahLst/>
            <a:cxnLst/>
            <a:rect l="l" t="t" r="r" b="b"/>
            <a:pathLst>
              <a:path w="10521109" h="11989868" extrusionOk="0">
                <a:moveTo>
                  <a:pt x="0" y="0"/>
                </a:moveTo>
                <a:lnTo>
                  <a:pt x="10521109" y="0"/>
                </a:lnTo>
                <a:lnTo>
                  <a:pt x="10521109" y="11989868"/>
                </a:lnTo>
                <a:lnTo>
                  <a:pt x="0" y="11989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5" name="Google Shape;85;p13"/>
          <p:cNvSpPr/>
          <p:nvPr/>
        </p:nvSpPr>
        <p:spPr>
          <a:xfrm>
            <a:off x="0" y="0"/>
            <a:ext cx="6923151" cy="8229600"/>
          </a:xfrm>
          <a:custGeom>
            <a:avLst/>
            <a:gdLst/>
            <a:ahLst/>
            <a:cxnLst/>
            <a:rect l="l" t="t" r="r" b="b"/>
            <a:pathLst>
              <a:path w="6923151" h="8229600" extrusionOk="0">
                <a:moveTo>
                  <a:pt x="0" y="0"/>
                </a:moveTo>
                <a:lnTo>
                  <a:pt x="6923151" y="0"/>
                </a:lnTo>
                <a:lnTo>
                  <a:pt x="69231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6" name="Google Shape;86;p13"/>
          <p:cNvSpPr txBox="1"/>
          <p:nvPr/>
        </p:nvSpPr>
        <p:spPr>
          <a:xfrm>
            <a:off x="934450" y="1406325"/>
            <a:ext cx="17943300" cy="64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898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Building Damage Assessment AI</a:t>
            </a:r>
            <a:r>
              <a:rPr lang="en-US" sz="17598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107200" y="8295201"/>
            <a:ext cx="9842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Demir Bucukoglu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i="0" u="none" strike="noStrike" cap="none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Cohort: </a:t>
            </a:r>
            <a:r>
              <a:rPr lang="en-US" sz="2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James Tribble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1028700" y="2394312"/>
            <a:ext cx="64479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1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99" b="1" i="0" u="none" strike="noStrike" cap="none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Description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714600" y="3900175"/>
            <a:ext cx="10640400" cy="55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3392" marR="0" lvl="1" indent="-30924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400"/>
              <a:buFont typeface="Montserrat Medium"/>
              <a:buChar char="•"/>
            </a:pPr>
            <a:r>
              <a:rPr lang="en-US" sz="34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developed an object-detection AI that classifies buildings as damaged or undamaged following an earthquake, choosing this as my first AI project after building websites and game</a:t>
            </a:r>
            <a:endParaRPr sz="34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3392" marR="0" lvl="1" indent="-30924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400"/>
              <a:buFont typeface="Montserrat Medium"/>
              <a:buChar char="•"/>
            </a:pPr>
            <a:r>
              <a:rPr lang="en-US" sz="34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After creating websites and games, I turned to AI, so I built an object-detection model that automatically identifies whether buildings are damaged or intact after an earthquake.</a:t>
            </a:r>
            <a:endParaRPr sz="34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i="0" u="none" strike="noStrike" cap="none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8900" y="3900175"/>
            <a:ext cx="4547664" cy="35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/>
        </p:nvSpPr>
        <p:spPr>
          <a:xfrm>
            <a:off x="1028700" y="2038387"/>
            <a:ext cx="64479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375650" y="4549125"/>
            <a:ext cx="13902300" cy="45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3392" marR="0" lvl="1" indent="-26479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2700"/>
              <a:buFont typeface="Montserrat"/>
              <a:buChar char="•"/>
            </a:pPr>
            <a:r>
              <a:rPr lang="en-US" sz="27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Image Classification</a:t>
            </a:r>
            <a:endParaRPr sz="2700" b="1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 Medium"/>
              <a:buChar char="■"/>
            </a:pPr>
            <a:r>
              <a:rPr lang="en-US" sz="30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Trained ResNet-50 on 2,600 labeled images.</a:t>
            </a:r>
            <a:endParaRPr sz="30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 Medium"/>
              <a:buChar char="■"/>
            </a:pPr>
            <a:r>
              <a:rPr lang="en-US" sz="30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Achieved high accuracy distinguishing damaged vs. undamaged buildings.</a:t>
            </a:r>
            <a:endParaRPr sz="30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3392" lvl="1" indent="-283846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•"/>
            </a:pPr>
            <a:r>
              <a:rPr lang="en-US" sz="30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Object Detection Patchwork 1.0 with Yolo V5</a:t>
            </a:r>
            <a:endParaRPr sz="3000" b="1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2" indent="-41910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 Medium"/>
              <a:buChar char="■"/>
            </a:pPr>
            <a:r>
              <a:rPr lang="en-US" sz="30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Adopted YOLOv5 for locating buildings in large scenes.</a:t>
            </a:r>
            <a:endParaRPr sz="30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1910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 Medium"/>
              <a:buChar char="■"/>
            </a:pPr>
            <a:r>
              <a:rPr lang="en-US" sz="30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Developed a Python script to create randomized “patchwork” images by pasting building crops onto backgrounds.</a:t>
            </a:r>
            <a:endParaRPr sz="30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1910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■"/>
            </a:pPr>
            <a:r>
              <a:rPr lang="en-US" sz="30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Challenges</a:t>
            </a:r>
            <a:endParaRPr sz="3000" b="1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828800" lvl="3" indent="-41910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 Medium"/>
              <a:buChar char="●"/>
            </a:pPr>
            <a:r>
              <a:rPr lang="en-US" sz="30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 overfit to only 10 unique crops instead of generalizing.</a:t>
            </a:r>
            <a:endParaRPr sz="30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1725" y="3994400"/>
            <a:ext cx="2763850" cy="41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47000" y="518500"/>
            <a:ext cx="7276226" cy="291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4500" y="126650"/>
            <a:ext cx="1832443" cy="369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526150" y="1722900"/>
            <a:ext cx="12792000" cy="18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Object Detection with Yolo V5</a:t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133525" y="3907275"/>
            <a:ext cx="12482100" cy="47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914400" lvl="1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 Medium"/>
              <a:buChar char="•"/>
            </a:pPr>
            <a:r>
              <a:rPr lang="en-US" sz="3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Patchwork 2.0</a:t>
            </a:r>
            <a:endParaRPr sz="31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 Medium"/>
              <a:buChar char="■"/>
            </a:pPr>
            <a:r>
              <a:rPr lang="en-US" sz="3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Developed a Python script that pastes randomized building crops at varying scales onto black backgrounds to mimic real satellite imagery.</a:t>
            </a:r>
            <a:endParaRPr sz="31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 Medium"/>
              <a:buChar char="■"/>
            </a:pPr>
            <a:r>
              <a:rPr lang="en-US" sz="3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Created 2,500 training images.</a:t>
            </a:r>
            <a:endParaRPr sz="31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 Medium"/>
              <a:buChar char="■"/>
            </a:pPr>
            <a:r>
              <a:rPr lang="en-US" sz="3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Retrained YOLOv5 on this dataset.</a:t>
            </a:r>
            <a:endParaRPr sz="31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371600" lvl="2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"/>
              <a:buChar char="■"/>
            </a:pPr>
            <a:r>
              <a:rPr lang="en-US" sz="31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Results</a:t>
            </a:r>
            <a:endParaRPr sz="3100" b="1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828800" lvl="3" indent="-425450" algn="l" rtl="0"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100"/>
              <a:buFont typeface="Montserrat Medium"/>
              <a:buChar char="●"/>
            </a:pPr>
            <a:r>
              <a:rPr lang="en-US" sz="31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updated detector now successfully (most of the time) locates and classifies both damaged and undamaged buildings in realistic scenes.</a:t>
            </a:r>
            <a:endParaRPr sz="3100">
              <a:solidFill>
                <a:srgbClr val="10101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2825" y="350750"/>
            <a:ext cx="3239949" cy="323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22775" y="4403100"/>
            <a:ext cx="4664525" cy="466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/>
        </p:nvSpPr>
        <p:spPr>
          <a:xfrm>
            <a:off x="5920050" y="405037"/>
            <a:ext cx="64479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Progress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8200" y="2454374"/>
            <a:ext cx="6993574" cy="27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426050" y="1656788"/>
            <a:ext cx="7661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Actual Image</a:t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9968188" y="1656788"/>
            <a:ext cx="7661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AI’s guess</a:t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150" y="2454375"/>
            <a:ext cx="6993493" cy="279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5225" y="5603075"/>
            <a:ext cx="1669400" cy="32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68200" y="6020788"/>
            <a:ext cx="7175689" cy="103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/>
        </p:nvSpPr>
        <p:spPr>
          <a:xfrm>
            <a:off x="5920050" y="153762"/>
            <a:ext cx="64479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Results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8559" y="1133493"/>
            <a:ext cx="3854900" cy="4412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 rotWithShape="1">
          <a:blip r:embed="rId4">
            <a:alphaModFix/>
          </a:blip>
          <a:srcRect l="26814"/>
          <a:stretch/>
        </p:blipFill>
        <p:spPr>
          <a:xfrm>
            <a:off x="1621700" y="1372352"/>
            <a:ext cx="4298352" cy="3934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375" y="5895412"/>
            <a:ext cx="7285192" cy="4055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81074" y="5895400"/>
            <a:ext cx="7526975" cy="41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/>
        </p:nvSpPr>
        <p:spPr>
          <a:xfrm>
            <a:off x="5920050" y="153762"/>
            <a:ext cx="64479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99" b="1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Results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000" y="1951952"/>
            <a:ext cx="13789800" cy="689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/>
        </p:nvSpPr>
        <p:spPr>
          <a:xfrm>
            <a:off x="1257000" y="4238546"/>
            <a:ext cx="66300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27051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•"/>
            </a:pPr>
            <a:r>
              <a:rPr lang="en-US" sz="3000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Gained a deeper understanding of object-oriented training workflows and label-annotation techniques.</a:t>
            </a:r>
            <a:endParaRPr sz="3000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8623" marR="0" lvl="1" indent="-2705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•"/>
            </a:pPr>
            <a:r>
              <a:rPr lang="en-US" sz="3000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Developed stronger skills in dataset creation, augmentation, and integration.</a:t>
            </a:r>
            <a:endParaRPr sz="3000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9837274" y="4238550"/>
            <a:ext cx="74487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27051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•"/>
            </a:pPr>
            <a:r>
              <a:rPr lang="en-US" sz="30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Scarce public data:</a:t>
            </a:r>
            <a:r>
              <a:rPr lang="en-US" sz="3000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 Only one freely available earthquake damage dataset on Kaggle—others are either paid or require long access delays.</a:t>
            </a:r>
            <a:endParaRPr sz="3000">
              <a:solidFill>
                <a:srgbClr val="1010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marL="388623" marR="0" lvl="1" indent="-2705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010"/>
              </a:buClr>
              <a:buSzPts val="3000"/>
              <a:buFont typeface="Montserrat"/>
              <a:buChar char="•"/>
            </a:pPr>
            <a:r>
              <a:rPr lang="en-US" sz="3000" b="1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Long training times: </a:t>
            </a:r>
            <a:r>
              <a:rPr lang="en-US" sz="3000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Even with an RTX 2070 and CUDA acceleration, training on ~1,250 images took over five hours, creating a significant computational bottleneck.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2653800" y="3429004"/>
            <a:ext cx="38364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Discoveries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11823574" y="3428988"/>
            <a:ext cx="34761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Difficulties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6450675" y="1006212"/>
            <a:ext cx="6447900" cy="24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1" i="0" u="none" strike="noStrike" cap="none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Discoveries &amp; Difficulties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8199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99" b="1" i="0" u="none" strike="noStrike" cap="none">
              <a:solidFill>
                <a:srgbClr val="E980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/>
          <p:nvPr/>
        </p:nvSpPr>
        <p:spPr>
          <a:xfrm>
            <a:off x="7766891" y="-851434"/>
            <a:ext cx="10521109" cy="11989868"/>
          </a:xfrm>
          <a:custGeom>
            <a:avLst/>
            <a:gdLst/>
            <a:ahLst/>
            <a:cxnLst/>
            <a:rect l="l" t="t" r="r" b="b"/>
            <a:pathLst>
              <a:path w="10521109" h="11989868" extrusionOk="0">
                <a:moveTo>
                  <a:pt x="0" y="0"/>
                </a:moveTo>
                <a:lnTo>
                  <a:pt x="10521109" y="0"/>
                </a:lnTo>
                <a:lnTo>
                  <a:pt x="10521109" y="11989868"/>
                </a:lnTo>
                <a:lnTo>
                  <a:pt x="0" y="11989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2" name="Google Shape;152;p21"/>
          <p:cNvSpPr/>
          <p:nvPr/>
        </p:nvSpPr>
        <p:spPr>
          <a:xfrm>
            <a:off x="0" y="0"/>
            <a:ext cx="6923151" cy="8229600"/>
          </a:xfrm>
          <a:custGeom>
            <a:avLst/>
            <a:gdLst/>
            <a:ahLst/>
            <a:cxnLst/>
            <a:rect l="l" t="t" r="r" b="b"/>
            <a:pathLst>
              <a:path w="6923151" h="8229600" extrusionOk="0">
                <a:moveTo>
                  <a:pt x="0" y="0"/>
                </a:moveTo>
                <a:lnTo>
                  <a:pt x="6923151" y="0"/>
                </a:lnTo>
                <a:lnTo>
                  <a:pt x="69231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3" name="Google Shape;153;p21"/>
          <p:cNvSpPr txBox="1"/>
          <p:nvPr/>
        </p:nvSpPr>
        <p:spPr>
          <a:xfrm>
            <a:off x="3818400" y="3428992"/>
            <a:ext cx="10651200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1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198" b="1" i="0" u="none" strike="noStrike" cap="none">
                <a:solidFill>
                  <a:srgbClr val="E98047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</Words>
  <Application>Microsoft Office PowerPoint</Application>
  <PresentationFormat>Custom</PresentationFormat>
  <Paragraphs>37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Montserrat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Demir Bucukoglu</cp:lastModifiedBy>
  <cp:revision>1</cp:revision>
  <dcterms:modified xsi:type="dcterms:W3CDTF">2025-04-25T05:41:08Z</dcterms:modified>
</cp:coreProperties>
</file>